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89" r:id="rId3"/>
    <p:sldId id="279" r:id="rId4"/>
    <p:sldId id="258" r:id="rId5"/>
    <p:sldId id="259" r:id="rId6"/>
    <p:sldId id="260" r:id="rId7"/>
    <p:sldId id="261" r:id="rId8"/>
    <p:sldId id="263" r:id="rId9"/>
    <p:sldId id="262"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6BCF6-277B-4476-B988-7DF8617354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B8B6469-7697-40D0-B21E-870AFE2739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756B7F7-FCF3-43C2-891D-5064B222D110}"/>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5" name="Footer Placeholder 4">
            <a:extLst>
              <a:ext uri="{FF2B5EF4-FFF2-40B4-BE49-F238E27FC236}">
                <a16:creationId xmlns:a16="http://schemas.microsoft.com/office/drawing/2014/main" id="{BC1C07A2-1A91-4BE5-939C-B64038F6884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48E795A-B59C-49AD-BC59-26F35F3799AC}"/>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2659601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5C1C0-0B65-4183-92CE-817F8339421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2FC22DF-B298-4447-A2AE-B6E39F555BB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5F19B0F-42BE-4903-9BA0-FFA06EC1C92C}"/>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5" name="Footer Placeholder 4">
            <a:extLst>
              <a:ext uri="{FF2B5EF4-FFF2-40B4-BE49-F238E27FC236}">
                <a16:creationId xmlns:a16="http://schemas.microsoft.com/office/drawing/2014/main" id="{414961C7-4BB5-4393-A8C9-1AE2FE6305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56CD23-8B4F-451D-A44C-50EE461BB77F}"/>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3821145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64E0EC-DE5F-488B-AD97-92633043CB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8755063-1682-4830-9974-A0D8FEE5D4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66E208-96D0-4B21-AD4E-382A53E75F76}"/>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5" name="Footer Placeholder 4">
            <a:extLst>
              <a:ext uri="{FF2B5EF4-FFF2-40B4-BE49-F238E27FC236}">
                <a16:creationId xmlns:a16="http://schemas.microsoft.com/office/drawing/2014/main" id="{836D80BF-97B4-44AD-ADCB-14B8EC8E4C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5F463B6-A49F-41E4-A156-744F3A525AFC}"/>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29119614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266110-017D-4E75-9B57-90697B4E10C8}"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078EA6-E654-4995-9413-545B2E18A33D}" type="slidenum">
              <a:rPr lang="en-US" smtClean="0"/>
              <a:t>‹#›</a:t>
            </a:fld>
            <a:endParaRPr lang="en-US"/>
          </a:p>
        </p:txBody>
      </p:sp>
    </p:spTree>
    <p:extLst>
      <p:ext uri="{BB962C8B-B14F-4D97-AF65-F5344CB8AC3E}">
        <p14:creationId xmlns:p14="http://schemas.microsoft.com/office/powerpoint/2010/main" val="1878165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5E20A-A380-423D-9A7F-212B5777D7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7EE1C23-D545-40EE-ACEA-4E109329F5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66FFEB4-5A53-4E5F-9161-6FC3442C46E8}"/>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5" name="Footer Placeholder 4">
            <a:extLst>
              <a:ext uri="{FF2B5EF4-FFF2-40B4-BE49-F238E27FC236}">
                <a16:creationId xmlns:a16="http://schemas.microsoft.com/office/drawing/2014/main" id="{E662E0E8-63F2-4B9F-9EDD-19FDAEED7B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947CF1-F788-4C35-A73D-C508436B5E14}"/>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1699682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75CA2-D789-45B8-8F61-C2B80E11FC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54DC5FE-03CC-401C-A0AC-2CE3DD3232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FDCE5D-A6C4-4B3A-98FB-8C0D7749F35A}"/>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5" name="Footer Placeholder 4">
            <a:extLst>
              <a:ext uri="{FF2B5EF4-FFF2-40B4-BE49-F238E27FC236}">
                <a16:creationId xmlns:a16="http://schemas.microsoft.com/office/drawing/2014/main" id="{46827861-1C97-492B-A84B-4B383131B1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3BE66F-3786-4BE4-8CD8-CA3275B42DF4}"/>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2558756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41702-D939-4542-AD82-340B9A34BF2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ABA6E5C-2F85-482A-9D46-E4A6539C72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91A6BAB-BB28-4ED1-A68A-D6980A4580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7365A0F-BAE3-4F3F-9CE0-4576B042641D}"/>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6" name="Footer Placeholder 5">
            <a:extLst>
              <a:ext uri="{FF2B5EF4-FFF2-40B4-BE49-F238E27FC236}">
                <a16:creationId xmlns:a16="http://schemas.microsoft.com/office/drawing/2014/main" id="{0ACED4C9-8916-49EF-BEB7-2BDE25D3B1D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3A58947-073A-424A-AE8A-97C4FAE99B2A}"/>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152898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77E37-3562-4746-8FBD-272773596BE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B90C455-458E-4DE6-B754-F9BD72912A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AC1D68-6622-4765-91E9-A581F88F644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229AE92-1ACB-4B33-ABD2-AE8FAC2CAC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750351-99D3-44D9-8172-9ED5DC19766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3D2557F-5AEA-44A0-86D3-28B7ED2F566D}"/>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8" name="Footer Placeholder 7">
            <a:extLst>
              <a:ext uri="{FF2B5EF4-FFF2-40B4-BE49-F238E27FC236}">
                <a16:creationId xmlns:a16="http://schemas.microsoft.com/office/drawing/2014/main" id="{3A66789B-E871-4688-8957-81E25A9BB4B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97BC8F7-360C-4F4A-860B-4AE7FEA16F89}"/>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9657645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4865F-A573-47DF-A6F8-59F2B1E8DAC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A46B10D-BAD5-4FFB-83E4-6F64E33C9DAD}"/>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4" name="Footer Placeholder 3">
            <a:extLst>
              <a:ext uri="{FF2B5EF4-FFF2-40B4-BE49-F238E27FC236}">
                <a16:creationId xmlns:a16="http://schemas.microsoft.com/office/drawing/2014/main" id="{D2CFF9A8-CBA2-4009-A57F-F574EB2984E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86F5B82-1C07-4B1A-BCE3-39C8C91A0D19}"/>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2014881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CA4C95-B6BC-456F-8FC8-A3755D22D32A}"/>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3" name="Footer Placeholder 2">
            <a:extLst>
              <a:ext uri="{FF2B5EF4-FFF2-40B4-BE49-F238E27FC236}">
                <a16:creationId xmlns:a16="http://schemas.microsoft.com/office/drawing/2014/main" id="{FA01EF11-E64C-4928-BC73-3FF53C124A4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832CA5F-5ABE-49E2-B9D7-DBD247196820}"/>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1741546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7D87A-B559-426A-A564-AEF76223FC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496B095-650D-45F3-8A66-1ED732F865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F3911B2-E590-4E45-B41F-D68B03C9B8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233AD5-5185-43D9-A14D-FCC695D02A14}"/>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6" name="Footer Placeholder 5">
            <a:extLst>
              <a:ext uri="{FF2B5EF4-FFF2-40B4-BE49-F238E27FC236}">
                <a16:creationId xmlns:a16="http://schemas.microsoft.com/office/drawing/2014/main" id="{E5E72F96-7476-4269-9D32-9F2C70DE342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6D36708-9038-46D7-A109-1481020C8F1B}"/>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1792738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31FF6-E5B5-4E30-A13E-E91976217A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9AEA64F-C742-411D-BF4A-3BA2891F38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94A8A6A-B14A-4237-BD70-6FE500ACCB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4FCA4-F826-4343-A716-D6CFDB3762F8}"/>
              </a:ext>
            </a:extLst>
          </p:cNvPr>
          <p:cNvSpPr>
            <a:spLocks noGrp="1"/>
          </p:cNvSpPr>
          <p:nvPr>
            <p:ph type="dt" sz="half" idx="10"/>
          </p:nvPr>
        </p:nvSpPr>
        <p:spPr/>
        <p:txBody>
          <a:bodyPr/>
          <a:lstStyle/>
          <a:p>
            <a:fld id="{E518118C-541D-4CBC-BC4B-B5DDA5C10183}" type="datetimeFigureOut">
              <a:rPr lang="en-IN" smtClean="0"/>
              <a:t>04-03-2022</a:t>
            </a:fld>
            <a:endParaRPr lang="en-IN"/>
          </a:p>
        </p:txBody>
      </p:sp>
      <p:sp>
        <p:nvSpPr>
          <p:cNvPr id="6" name="Footer Placeholder 5">
            <a:extLst>
              <a:ext uri="{FF2B5EF4-FFF2-40B4-BE49-F238E27FC236}">
                <a16:creationId xmlns:a16="http://schemas.microsoft.com/office/drawing/2014/main" id="{9D450AFA-90B5-4E12-893D-4746B16D80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D3C36FC-6D7D-4BE5-9986-20F31FF2B360}"/>
              </a:ext>
            </a:extLst>
          </p:cNvPr>
          <p:cNvSpPr>
            <a:spLocks noGrp="1"/>
          </p:cNvSpPr>
          <p:nvPr>
            <p:ph type="sldNum" sz="quarter" idx="12"/>
          </p:nvPr>
        </p:nvSpPr>
        <p:spPr/>
        <p:txBody>
          <a:bodyPr/>
          <a:lstStyle/>
          <a:p>
            <a:fld id="{4B755E26-93DE-4CCE-83BE-F3F1AA7B5024}" type="slidenum">
              <a:rPr lang="en-IN" smtClean="0"/>
              <a:t>‹#›</a:t>
            </a:fld>
            <a:endParaRPr lang="en-IN"/>
          </a:p>
        </p:txBody>
      </p:sp>
    </p:spTree>
    <p:extLst>
      <p:ext uri="{BB962C8B-B14F-4D97-AF65-F5344CB8AC3E}">
        <p14:creationId xmlns:p14="http://schemas.microsoft.com/office/powerpoint/2010/main" val="889131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383C36-93F2-4638-A888-42065C365D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F08C4BF-3BC1-4A40-929B-9449812FD0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1B3A3A-2A67-4926-A969-E8CC23C169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18118C-541D-4CBC-BC4B-B5DDA5C10183}" type="datetimeFigureOut">
              <a:rPr lang="en-IN" smtClean="0"/>
              <a:t>04-03-2022</a:t>
            </a:fld>
            <a:endParaRPr lang="en-IN"/>
          </a:p>
        </p:txBody>
      </p:sp>
      <p:sp>
        <p:nvSpPr>
          <p:cNvPr id="5" name="Footer Placeholder 4">
            <a:extLst>
              <a:ext uri="{FF2B5EF4-FFF2-40B4-BE49-F238E27FC236}">
                <a16:creationId xmlns:a16="http://schemas.microsoft.com/office/drawing/2014/main" id="{E26CEB34-DF32-4466-868B-B5EFB3BD7B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C1DAFD9-C53D-4F5D-B1DB-0A4319B30B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755E26-93DE-4CCE-83BE-F3F1AA7B5024}" type="slidenum">
              <a:rPr lang="en-IN" smtClean="0"/>
              <a:t>‹#›</a:t>
            </a:fld>
            <a:endParaRPr lang="en-IN"/>
          </a:p>
        </p:txBody>
      </p:sp>
    </p:spTree>
    <p:extLst>
      <p:ext uri="{BB962C8B-B14F-4D97-AF65-F5344CB8AC3E}">
        <p14:creationId xmlns:p14="http://schemas.microsoft.com/office/powerpoint/2010/main" val="34082712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659E432-555B-4F4E-8615-17DBB3A40BEE}"/>
              </a:ext>
            </a:extLst>
          </p:cNvPr>
          <p:cNvPicPr>
            <a:picLocks noChangeAspect="1"/>
          </p:cNvPicPr>
          <p:nvPr/>
        </p:nvPicPr>
        <p:blipFill>
          <a:blip r:embed="rId2"/>
          <a:stretch>
            <a:fillRect/>
          </a:stretch>
        </p:blipFill>
        <p:spPr>
          <a:xfrm>
            <a:off x="11132598" y="1"/>
            <a:ext cx="1059402" cy="897768"/>
          </a:xfrm>
          <a:prstGeom prst="rect">
            <a:avLst/>
          </a:prstGeom>
        </p:spPr>
      </p:pic>
      <p:sp>
        <p:nvSpPr>
          <p:cNvPr id="2" name="TextBox 1">
            <a:extLst>
              <a:ext uri="{FF2B5EF4-FFF2-40B4-BE49-F238E27FC236}">
                <a16:creationId xmlns:a16="http://schemas.microsoft.com/office/drawing/2014/main" id="{ABFD1F42-2A88-4497-91F6-1ADA1B7E5505}"/>
              </a:ext>
            </a:extLst>
          </p:cNvPr>
          <p:cNvSpPr txBox="1"/>
          <p:nvPr/>
        </p:nvSpPr>
        <p:spPr>
          <a:xfrm>
            <a:off x="1611084" y="227095"/>
            <a:ext cx="8092209" cy="2123658"/>
          </a:xfrm>
          <a:prstGeom prst="rect">
            <a:avLst/>
          </a:prstGeom>
          <a:noFill/>
        </p:spPr>
        <p:txBody>
          <a:bodyPr wrap="square" rtlCol="0">
            <a:spAutoFit/>
          </a:bodyPr>
          <a:lstStyle/>
          <a:p>
            <a:pPr algn="ctr"/>
            <a:r>
              <a:rPr lang="en-US" sz="4400" b="1" dirty="0">
                <a:solidFill>
                  <a:schemeClr val="tx1">
                    <a:lumMod val="85000"/>
                    <a:lumOff val="15000"/>
                  </a:schemeClr>
                </a:solidFill>
                <a:latin typeface="Bahnschrift Light Condensed" panose="020B0502040204020203" pitchFamily="34" charset="0"/>
              </a:rPr>
              <a:t> AI BASED TOOL TO ASSIST VEHICLES IN DETECTING OBJECTS TO AVOID ACCIDENTS</a:t>
            </a:r>
            <a:r>
              <a:rPr lang="en-US" sz="4000" b="1" dirty="0">
                <a:latin typeface="Bahnschrift Light Condensed" panose="020B0502040204020203" pitchFamily="34" charset="0"/>
              </a:rPr>
              <a:t>.</a:t>
            </a:r>
          </a:p>
          <a:p>
            <a:endParaRPr lang="en-US" sz="4400" dirty="0">
              <a:latin typeface="Bahnschrift Light Condensed" panose="020B0502040204020203" pitchFamily="34" charset="0"/>
            </a:endParaRPr>
          </a:p>
        </p:txBody>
      </p:sp>
      <p:sp>
        <p:nvSpPr>
          <p:cNvPr id="4" name="TextBox 3">
            <a:extLst>
              <a:ext uri="{FF2B5EF4-FFF2-40B4-BE49-F238E27FC236}">
                <a16:creationId xmlns:a16="http://schemas.microsoft.com/office/drawing/2014/main" id="{E737AC14-559F-4E5B-8924-9A23EA193509}"/>
              </a:ext>
            </a:extLst>
          </p:cNvPr>
          <p:cNvSpPr txBox="1"/>
          <p:nvPr/>
        </p:nvSpPr>
        <p:spPr>
          <a:xfrm>
            <a:off x="4279797" y="1869069"/>
            <a:ext cx="4458789" cy="3416320"/>
          </a:xfrm>
          <a:prstGeom prst="rect">
            <a:avLst/>
          </a:prstGeom>
          <a:noFill/>
        </p:spPr>
        <p:txBody>
          <a:bodyPr wrap="square" rtlCol="0">
            <a:spAutoFit/>
          </a:bodyPr>
          <a:lstStyle/>
          <a:p>
            <a:r>
              <a:rPr lang="en-US" sz="3600" dirty="0">
                <a:latin typeface="Bahnschrift Light Condensed" panose="020B0502040204020203" pitchFamily="34" charset="0"/>
              </a:rPr>
              <a:t>Team members: </a:t>
            </a:r>
          </a:p>
          <a:p>
            <a:r>
              <a:rPr lang="en-US" sz="3600" dirty="0">
                <a:latin typeface="Bahnschrift Light Condensed" panose="020B0502040204020203" pitchFamily="34" charset="0"/>
              </a:rPr>
              <a:t>2010030536- Shravan </a:t>
            </a:r>
          </a:p>
          <a:p>
            <a:r>
              <a:rPr lang="en-US" sz="3600" dirty="0">
                <a:latin typeface="Bahnschrift Light Condensed" panose="020B0502040204020203" pitchFamily="34" charset="0"/>
              </a:rPr>
              <a:t>2010030358-Avinash</a:t>
            </a:r>
          </a:p>
          <a:p>
            <a:r>
              <a:rPr lang="en-US" sz="3600" dirty="0">
                <a:latin typeface="Bahnschrift Light Condensed" panose="020B0502040204020203" pitchFamily="34" charset="0"/>
              </a:rPr>
              <a:t>2010030513-Akhil</a:t>
            </a:r>
          </a:p>
          <a:p>
            <a:r>
              <a:rPr lang="en-US" sz="3600" dirty="0">
                <a:latin typeface="Bahnschrift Light Condensed" panose="020B0502040204020203" pitchFamily="34" charset="0"/>
              </a:rPr>
              <a:t>2010030033-Santosh</a:t>
            </a:r>
          </a:p>
          <a:p>
            <a:endParaRPr lang="en-US" sz="3600" dirty="0">
              <a:latin typeface="Bahnschrift Light Condensed" panose="020B0502040204020203" pitchFamily="34" charset="0"/>
            </a:endParaRPr>
          </a:p>
        </p:txBody>
      </p:sp>
      <p:sp>
        <p:nvSpPr>
          <p:cNvPr id="3" name="TextBox 2">
            <a:extLst>
              <a:ext uri="{FF2B5EF4-FFF2-40B4-BE49-F238E27FC236}">
                <a16:creationId xmlns:a16="http://schemas.microsoft.com/office/drawing/2014/main" id="{A0AA6B98-663D-4F32-B234-246B8EF71C0C}"/>
              </a:ext>
            </a:extLst>
          </p:cNvPr>
          <p:cNvSpPr txBox="1"/>
          <p:nvPr/>
        </p:nvSpPr>
        <p:spPr>
          <a:xfrm>
            <a:off x="9291255" y="5272929"/>
            <a:ext cx="2989435" cy="1200329"/>
          </a:xfrm>
          <a:prstGeom prst="rect">
            <a:avLst/>
          </a:prstGeom>
          <a:noFill/>
        </p:spPr>
        <p:txBody>
          <a:bodyPr wrap="square" rtlCol="0">
            <a:spAutoFit/>
          </a:bodyPr>
          <a:lstStyle/>
          <a:p>
            <a:r>
              <a:rPr lang="en-US" sz="3600" dirty="0">
                <a:latin typeface="Bahnschrift Light Condensed" panose="020B0502040204020203" pitchFamily="34" charset="0"/>
              </a:rPr>
              <a:t>Guide  :</a:t>
            </a:r>
          </a:p>
          <a:p>
            <a:r>
              <a:rPr lang="en-US" sz="3600" dirty="0">
                <a:latin typeface="Bahnschrift Light Condensed" panose="020B0502040204020203" pitchFamily="34" charset="0"/>
              </a:rPr>
              <a:t>Dr . Rama Rao</a:t>
            </a:r>
            <a:endParaRPr lang="en-IN" sz="3600" dirty="0">
              <a:latin typeface="Bahnschrift Light Condensed" panose="020B0502040204020203" pitchFamily="34" charset="0"/>
            </a:endParaRPr>
          </a:p>
        </p:txBody>
      </p:sp>
    </p:spTree>
    <p:extLst>
      <p:ext uri="{BB962C8B-B14F-4D97-AF65-F5344CB8AC3E}">
        <p14:creationId xmlns:p14="http://schemas.microsoft.com/office/powerpoint/2010/main" val="18507600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9ECD55F-C3CD-4B9A-9176-ECB9E4468799}"/>
              </a:ext>
            </a:extLst>
          </p:cNvPr>
          <p:cNvSpPr>
            <a:spLocks noGrp="1"/>
          </p:cNvSpPr>
          <p:nvPr>
            <p:ph type="title"/>
          </p:nvPr>
        </p:nvSpPr>
        <p:spPr>
          <a:xfrm>
            <a:off x="966952" y="1204108"/>
            <a:ext cx="2669406" cy="1781175"/>
          </a:xfrm>
        </p:spPr>
        <p:txBody>
          <a:bodyPr>
            <a:normAutofit/>
          </a:bodyPr>
          <a:lstStyle/>
          <a:p>
            <a:r>
              <a:rPr lang="en-US" sz="3200">
                <a:solidFill>
                  <a:srgbClr val="FFFFFF"/>
                </a:solidFill>
              </a:rPr>
              <a:t>Training and validation </a:t>
            </a:r>
            <a:endParaRPr lang="en-IN" sz="3200">
              <a:solidFill>
                <a:srgbClr val="FFFFFF"/>
              </a:solidFill>
            </a:endParaRPr>
          </a:p>
        </p:txBody>
      </p:sp>
      <p:sp>
        <p:nvSpPr>
          <p:cNvPr id="3" name="Content Placeholder 2">
            <a:extLst>
              <a:ext uri="{FF2B5EF4-FFF2-40B4-BE49-F238E27FC236}">
                <a16:creationId xmlns:a16="http://schemas.microsoft.com/office/drawing/2014/main" id="{312FC7DD-ECC5-49DF-9823-75ACB75777E8}"/>
              </a:ext>
            </a:extLst>
          </p:cNvPr>
          <p:cNvSpPr>
            <a:spLocks noGrp="1"/>
          </p:cNvSpPr>
          <p:nvPr>
            <p:ph idx="1"/>
          </p:nvPr>
        </p:nvSpPr>
        <p:spPr>
          <a:xfrm>
            <a:off x="966951" y="3355130"/>
            <a:ext cx="2669407" cy="2427333"/>
          </a:xfrm>
        </p:spPr>
        <p:txBody>
          <a:bodyPr>
            <a:normAutofit fontScale="92500" lnSpcReduction="10000"/>
          </a:bodyPr>
          <a:lstStyle/>
          <a:p>
            <a:r>
              <a:rPr lang="en-US" sz="1600" dirty="0"/>
              <a:t>We have used google </a:t>
            </a:r>
            <a:r>
              <a:rPr lang="en-US" sz="1600" dirty="0" err="1"/>
              <a:t>colab</a:t>
            </a:r>
            <a:r>
              <a:rPr lang="en-US" sz="1600" dirty="0"/>
              <a:t> for training the yolov5 algorithm using the labelled images.</a:t>
            </a:r>
          </a:p>
          <a:p>
            <a:r>
              <a:rPr lang="en-US" sz="1600" dirty="0"/>
              <a:t>We have also validate these images in the same source.</a:t>
            </a:r>
          </a:p>
          <a:p>
            <a:r>
              <a:rPr lang="en-IN" sz="1600" dirty="0"/>
              <a:t>https://colab.research.google.com/drive/1h3lSOOmMT9obQato-ED91GyG_48bEVy9#scrollTo=7mGmQbAO5pQb</a:t>
            </a:r>
          </a:p>
        </p:txBody>
      </p:sp>
      <p:pic>
        <p:nvPicPr>
          <p:cNvPr id="15" name="Picture 14" descr="Graphical user interface, application&#10;&#10;Description automatically generated">
            <a:extLst>
              <a:ext uri="{FF2B5EF4-FFF2-40B4-BE49-F238E27FC236}">
                <a16:creationId xmlns:a16="http://schemas.microsoft.com/office/drawing/2014/main" id="{AFCA8313-925E-4FBB-9708-214C6DC8B6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2102" y="952500"/>
            <a:ext cx="7463223" cy="5343525"/>
          </a:xfrm>
          <a:prstGeom prst="rect">
            <a:avLst/>
          </a:prstGeom>
        </p:spPr>
      </p:pic>
    </p:spTree>
    <p:extLst>
      <p:ext uri="{BB962C8B-B14F-4D97-AF65-F5344CB8AC3E}">
        <p14:creationId xmlns:p14="http://schemas.microsoft.com/office/powerpoint/2010/main" val="4050584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2D460-A601-4B02-9A02-A2E86ED307D8}"/>
              </a:ext>
            </a:extLst>
          </p:cNvPr>
          <p:cNvSpPr>
            <a:spLocks noGrp="1"/>
          </p:cNvSpPr>
          <p:nvPr>
            <p:ph type="title"/>
          </p:nvPr>
        </p:nvSpPr>
        <p:spPr>
          <a:xfrm>
            <a:off x="913774" y="-81279"/>
            <a:ext cx="10364451" cy="1596177"/>
          </a:xfrm>
        </p:spPr>
        <p:txBody>
          <a:bodyPr/>
          <a:lstStyle/>
          <a:p>
            <a:r>
              <a:rPr lang="en-US" dirty="0"/>
              <a:t>Tools and packages</a:t>
            </a:r>
            <a:endParaRPr lang="en-IN" dirty="0"/>
          </a:p>
        </p:txBody>
      </p:sp>
      <p:sp>
        <p:nvSpPr>
          <p:cNvPr id="3" name="Content Placeholder 2">
            <a:extLst>
              <a:ext uri="{FF2B5EF4-FFF2-40B4-BE49-F238E27FC236}">
                <a16:creationId xmlns:a16="http://schemas.microsoft.com/office/drawing/2014/main" id="{D701A6D4-2F77-4DC8-8E51-F4CDD18B7B22}"/>
              </a:ext>
            </a:extLst>
          </p:cNvPr>
          <p:cNvSpPr>
            <a:spLocks noGrp="1"/>
          </p:cNvSpPr>
          <p:nvPr>
            <p:ph sz="quarter" idx="13"/>
          </p:nvPr>
        </p:nvSpPr>
        <p:spPr>
          <a:xfrm>
            <a:off x="680508" y="1741941"/>
            <a:ext cx="10363826" cy="5116059"/>
          </a:xfrm>
        </p:spPr>
        <p:txBody>
          <a:bodyPr>
            <a:normAutofit fontScale="77500" lnSpcReduction="20000"/>
          </a:bodyPr>
          <a:lstStyle/>
          <a:p>
            <a:pPr marL="0" indent="0">
              <a:buNone/>
            </a:pPr>
            <a:r>
              <a:rPr lang="en-US" sz="2400" b="1" dirty="0"/>
              <a:t>Tools</a:t>
            </a:r>
          </a:p>
          <a:p>
            <a:r>
              <a:rPr lang="en-US" dirty="0"/>
              <a:t>Py-charm</a:t>
            </a:r>
          </a:p>
          <a:p>
            <a:r>
              <a:rPr lang="en-US" dirty="0"/>
              <a:t>Nvidia </a:t>
            </a:r>
            <a:r>
              <a:rPr lang="en-US" dirty="0" err="1"/>
              <a:t>cuda</a:t>
            </a:r>
            <a:r>
              <a:rPr lang="en-US" dirty="0"/>
              <a:t> </a:t>
            </a:r>
          </a:p>
          <a:p>
            <a:r>
              <a:rPr lang="en-US" dirty="0"/>
              <a:t>Visual studio build tools </a:t>
            </a:r>
          </a:p>
          <a:p>
            <a:pPr marL="0" indent="0">
              <a:buNone/>
            </a:pPr>
            <a:r>
              <a:rPr lang="en-US" sz="2400" b="1" dirty="0"/>
              <a:t>Packages</a:t>
            </a:r>
          </a:p>
          <a:p>
            <a:r>
              <a:rPr lang="en-US" dirty="0"/>
              <a:t>Open-cv </a:t>
            </a:r>
          </a:p>
          <a:p>
            <a:r>
              <a:rPr lang="en-IN" dirty="0" err="1">
                <a:latin typeface="Helvetica" panose="020B0604020202020204" pitchFamily="34" charset="0"/>
              </a:rPr>
              <a:t>Py</a:t>
            </a:r>
            <a:r>
              <a:rPr lang="en-IN" dirty="0">
                <a:latin typeface="Helvetica" panose="020B0604020202020204" pitchFamily="34" charset="0"/>
              </a:rPr>
              <a:t>-torch</a:t>
            </a:r>
            <a:endParaRPr lang="en-IN" i="0" dirty="0">
              <a:effectLst/>
              <a:latin typeface="Helvetica" panose="020B0604020202020204" pitchFamily="34" charset="0"/>
            </a:endParaRPr>
          </a:p>
          <a:p>
            <a:r>
              <a:rPr lang="en-IN" i="0" dirty="0">
                <a:effectLst/>
                <a:latin typeface="Helvetica" panose="020B0604020202020204" pitchFamily="34" charset="0"/>
              </a:rPr>
              <a:t>Pandas</a:t>
            </a:r>
          </a:p>
          <a:p>
            <a:r>
              <a:rPr lang="en-IN" b="0" i="0" dirty="0">
                <a:effectLst/>
                <a:latin typeface="Helvetica" panose="020B0604020202020204" pitchFamily="34" charset="0"/>
              </a:rPr>
              <a:t>NumPy</a:t>
            </a:r>
          </a:p>
          <a:p>
            <a:r>
              <a:rPr lang="en-IN" dirty="0" err="1">
                <a:latin typeface="Helvetica" panose="020B0604020202020204" pitchFamily="34" charset="0"/>
              </a:rPr>
              <a:t>Pycoco</a:t>
            </a:r>
            <a:endParaRPr lang="en-IN" dirty="0">
              <a:latin typeface="Helvetica" panose="020B0604020202020204" pitchFamily="34" charset="0"/>
            </a:endParaRPr>
          </a:p>
          <a:p>
            <a:r>
              <a:rPr lang="en-IN" b="0" i="0" dirty="0">
                <a:effectLst/>
                <a:latin typeface="Helvetica" panose="020B0604020202020204" pitchFamily="34" charset="0"/>
              </a:rPr>
              <a:t>Torch ,torch vision ,torch audio </a:t>
            </a:r>
          </a:p>
          <a:p>
            <a:r>
              <a:rPr lang="en-IN" dirty="0" err="1">
                <a:latin typeface="Helvetica" panose="020B0604020202020204" pitchFamily="34" charset="0"/>
              </a:rPr>
              <a:t>Threadpoolctl</a:t>
            </a:r>
            <a:endParaRPr lang="en-IN" dirty="0">
              <a:latin typeface="Helvetica" panose="020B0604020202020204" pitchFamily="34" charset="0"/>
            </a:endParaRPr>
          </a:p>
          <a:p>
            <a:r>
              <a:rPr lang="en-IN" b="0" i="0" dirty="0" err="1">
                <a:effectLst/>
                <a:latin typeface="Helvetica" panose="020B0604020202020204" pitchFamily="34" charset="0"/>
              </a:rPr>
              <a:t>Scipy</a:t>
            </a:r>
            <a:endParaRPr lang="en-IN" b="0" i="0" dirty="0">
              <a:effectLst/>
              <a:latin typeface="Helvetica" panose="020B0604020202020204" pitchFamily="34" charset="0"/>
            </a:endParaRPr>
          </a:p>
          <a:p>
            <a:r>
              <a:rPr lang="en-IN" dirty="0">
                <a:latin typeface="Helvetica" panose="020B0604020202020204" pitchFamily="34" charset="0"/>
              </a:rPr>
              <a:t>Pillow </a:t>
            </a:r>
            <a:endParaRPr lang="en-IN" b="0" i="0" dirty="0">
              <a:effectLst/>
              <a:latin typeface="Helvetica" panose="020B0604020202020204" pitchFamily="34" charset="0"/>
            </a:endParaRPr>
          </a:p>
          <a:p>
            <a:endParaRPr lang="en-IN" b="0" i="0" dirty="0">
              <a:effectLst/>
              <a:latin typeface="Helvetica" panose="020B0604020202020204" pitchFamily="34" charset="0"/>
            </a:endParaRPr>
          </a:p>
          <a:p>
            <a:endParaRPr lang="en-IN" b="0" i="0" dirty="0">
              <a:effectLst/>
              <a:latin typeface="Helvetica" panose="020B0604020202020204" pitchFamily="34" charset="0"/>
            </a:endParaRPr>
          </a:p>
          <a:p>
            <a:pPr marL="0" indent="0">
              <a:buNone/>
            </a:pPr>
            <a:endParaRPr lang="en-IN" i="0" dirty="0">
              <a:effectLst/>
              <a:latin typeface="Helvetica" panose="020B0604020202020204" pitchFamily="34" charset="0"/>
            </a:endParaRPr>
          </a:p>
          <a:p>
            <a:endParaRPr lang="en-IN" i="0" dirty="0">
              <a:effectLst/>
              <a:latin typeface="Helvetica" panose="020B0604020202020204" pitchFamily="34" charset="0"/>
            </a:endParaRPr>
          </a:p>
          <a:p>
            <a:endParaRPr lang="en-IN" dirty="0"/>
          </a:p>
        </p:txBody>
      </p:sp>
    </p:spTree>
    <p:extLst>
      <p:ext uri="{BB962C8B-B14F-4D97-AF65-F5344CB8AC3E}">
        <p14:creationId xmlns:p14="http://schemas.microsoft.com/office/powerpoint/2010/main" val="40611405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arallelogram 20">
            <a:extLst>
              <a:ext uri="{FF2B5EF4-FFF2-40B4-BE49-F238E27FC236}">
                <a16:creationId xmlns:a16="http://schemas.microsoft.com/office/drawing/2014/main" id="{B4CF151E-AEAE-475E-8EC5-750ED0112D6E}"/>
              </a:ext>
            </a:extLst>
          </p:cNvPr>
          <p:cNvSpPr/>
          <p:nvPr/>
        </p:nvSpPr>
        <p:spPr>
          <a:xfrm>
            <a:off x="3733800" y="2896668"/>
            <a:ext cx="2438400" cy="914400"/>
          </a:xfrm>
          <a:prstGeom prst="parallelogram">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DATASET TRAINING</a:t>
            </a:r>
            <a:endParaRPr lang="en-IN" dirty="0"/>
          </a:p>
        </p:txBody>
      </p:sp>
      <p:sp>
        <p:nvSpPr>
          <p:cNvPr id="22" name="Flowchart: Alternate Process 21">
            <a:extLst>
              <a:ext uri="{FF2B5EF4-FFF2-40B4-BE49-F238E27FC236}">
                <a16:creationId xmlns:a16="http://schemas.microsoft.com/office/drawing/2014/main" id="{FD84EAE5-12E1-4856-8C24-B5B2CCC75521}"/>
              </a:ext>
            </a:extLst>
          </p:cNvPr>
          <p:cNvSpPr/>
          <p:nvPr/>
        </p:nvSpPr>
        <p:spPr>
          <a:xfrm>
            <a:off x="4038600" y="1649528"/>
            <a:ext cx="2514600" cy="914400"/>
          </a:xfrm>
          <a:prstGeom prst="flowChartAlternateProcess">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IMAGE ENCHANCEMENT</a:t>
            </a:r>
            <a:endParaRPr lang="en-IN" dirty="0"/>
          </a:p>
        </p:txBody>
      </p:sp>
      <p:sp>
        <p:nvSpPr>
          <p:cNvPr id="23" name="Flowchart: Process 22">
            <a:extLst>
              <a:ext uri="{FF2B5EF4-FFF2-40B4-BE49-F238E27FC236}">
                <a16:creationId xmlns:a16="http://schemas.microsoft.com/office/drawing/2014/main" id="{FF7D2E0F-E1E3-4ABA-8790-24962AE8B10D}"/>
              </a:ext>
            </a:extLst>
          </p:cNvPr>
          <p:cNvSpPr/>
          <p:nvPr/>
        </p:nvSpPr>
        <p:spPr>
          <a:xfrm>
            <a:off x="4038600" y="235296"/>
            <a:ext cx="2438400" cy="838200"/>
          </a:xfrm>
          <a:prstGeom prst="flowChartProcess">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Capturing Images</a:t>
            </a:r>
            <a:endParaRPr lang="en-IN" dirty="0"/>
          </a:p>
        </p:txBody>
      </p:sp>
      <p:cxnSp>
        <p:nvCxnSpPr>
          <p:cNvPr id="39" name="Straight Arrow Connector 38">
            <a:extLst>
              <a:ext uri="{FF2B5EF4-FFF2-40B4-BE49-F238E27FC236}">
                <a16:creationId xmlns:a16="http://schemas.microsoft.com/office/drawing/2014/main" id="{5396C330-434C-4398-9ED6-08877A0E043D}"/>
              </a:ext>
            </a:extLst>
          </p:cNvPr>
          <p:cNvCxnSpPr/>
          <p:nvPr/>
        </p:nvCxnSpPr>
        <p:spPr>
          <a:xfrm>
            <a:off x="5105400" y="1073496"/>
            <a:ext cx="0" cy="599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42273BE6-5EB7-46E9-9FEC-066F24D5D80D}"/>
              </a:ext>
            </a:extLst>
          </p:cNvPr>
          <p:cNvCxnSpPr>
            <a:cxnSpLocks/>
          </p:cNvCxnSpPr>
          <p:nvPr/>
        </p:nvCxnSpPr>
        <p:spPr>
          <a:xfrm>
            <a:off x="5094316" y="2563928"/>
            <a:ext cx="0" cy="332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8EFD0824-8EC7-4F3B-85DF-FC87A27D717E}"/>
              </a:ext>
            </a:extLst>
          </p:cNvPr>
          <p:cNvCxnSpPr>
            <a:cxnSpLocks/>
          </p:cNvCxnSpPr>
          <p:nvPr/>
        </p:nvCxnSpPr>
        <p:spPr>
          <a:xfrm>
            <a:off x="5029200" y="3753167"/>
            <a:ext cx="0" cy="402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E4B9963-8702-473E-B06F-349AA441328C}"/>
              </a:ext>
            </a:extLst>
          </p:cNvPr>
          <p:cNvCxnSpPr/>
          <p:nvPr/>
        </p:nvCxnSpPr>
        <p:spPr>
          <a:xfrm>
            <a:off x="5029200" y="5111345"/>
            <a:ext cx="0" cy="3200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Flowchart: Data 49">
            <a:extLst>
              <a:ext uri="{FF2B5EF4-FFF2-40B4-BE49-F238E27FC236}">
                <a16:creationId xmlns:a16="http://schemas.microsoft.com/office/drawing/2014/main" id="{3600F2B0-2B6C-4CCC-A768-9509CF842BB8}"/>
              </a:ext>
            </a:extLst>
          </p:cNvPr>
          <p:cNvSpPr/>
          <p:nvPr/>
        </p:nvSpPr>
        <p:spPr>
          <a:xfrm>
            <a:off x="7572806" y="4196945"/>
            <a:ext cx="1905000" cy="914400"/>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If passed</a:t>
            </a:r>
            <a:endParaRPr lang="en-IN" dirty="0"/>
          </a:p>
        </p:txBody>
      </p:sp>
      <p:sp>
        <p:nvSpPr>
          <p:cNvPr id="51" name="Flowchart: Terminator 50">
            <a:extLst>
              <a:ext uri="{FF2B5EF4-FFF2-40B4-BE49-F238E27FC236}">
                <a16:creationId xmlns:a16="http://schemas.microsoft.com/office/drawing/2014/main" id="{B5A38159-65EA-4943-9E7E-02D99C822D4E}"/>
              </a:ext>
            </a:extLst>
          </p:cNvPr>
          <p:cNvSpPr/>
          <p:nvPr/>
        </p:nvSpPr>
        <p:spPr>
          <a:xfrm>
            <a:off x="7954582" y="5516609"/>
            <a:ext cx="1188720" cy="934892"/>
          </a:xfrm>
          <a:prstGeom prst="flowChartTerminator">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Final dataset</a:t>
            </a:r>
            <a:endParaRPr lang="en-IN" dirty="0"/>
          </a:p>
        </p:txBody>
      </p:sp>
      <p:sp>
        <p:nvSpPr>
          <p:cNvPr id="62" name="Flowchart: Alternate Process 61">
            <a:extLst>
              <a:ext uri="{FF2B5EF4-FFF2-40B4-BE49-F238E27FC236}">
                <a16:creationId xmlns:a16="http://schemas.microsoft.com/office/drawing/2014/main" id="{4B17A890-BA40-4A57-9CC0-5ED72C3F2441}"/>
              </a:ext>
            </a:extLst>
          </p:cNvPr>
          <p:cNvSpPr/>
          <p:nvPr/>
        </p:nvSpPr>
        <p:spPr>
          <a:xfrm>
            <a:off x="424644" y="4164873"/>
            <a:ext cx="1660119" cy="1041573"/>
          </a:xfrm>
          <a:prstGeom prst="flowChartAlternateProcess">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Picture identification</a:t>
            </a:r>
            <a:endParaRPr lang="en-IN" dirty="0"/>
          </a:p>
        </p:txBody>
      </p:sp>
      <p:sp>
        <p:nvSpPr>
          <p:cNvPr id="63" name="Flowchart: Process 62">
            <a:extLst>
              <a:ext uri="{FF2B5EF4-FFF2-40B4-BE49-F238E27FC236}">
                <a16:creationId xmlns:a16="http://schemas.microsoft.com/office/drawing/2014/main" id="{08D0F0C6-A21E-4C38-AA28-A1212B1AFBCE}"/>
              </a:ext>
            </a:extLst>
          </p:cNvPr>
          <p:cNvSpPr/>
          <p:nvPr/>
        </p:nvSpPr>
        <p:spPr>
          <a:xfrm>
            <a:off x="457200" y="5689501"/>
            <a:ext cx="1909502" cy="762000"/>
          </a:xfrm>
          <a:prstGeom prst="flowChartProcess">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Dataset </a:t>
            </a:r>
            <a:r>
              <a:rPr lang="en-US" dirty="0" err="1"/>
              <a:t>comparsion</a:t>
            </a:r>
            <a:endParaRPr lang="en-IN" dirty="0"/>
          </a:p>
        </p:txBody>
      </p:sp>
      <p:cxnSp>
        <p:nvCxnSpPr>
          <p:cNvPr id="65" name="Straight Connector 64">
            <a:extLst>
              <a:ext uri="{FF2B5EF4-FFF2-40B4-BE49-F238E27FC236}">
                <a16:creationId xmlns:a16="http://schemas.microsoft.com/office/drawing/2014/main" id="{A9C767C8-EA7D-493D-B280-0FF0F3FD3EE4}"/>
              </a:ext>
            </a:extLst>
          </p:cNvPr>
          <p:cNvCxnSpPr/>
          <p:nvPr/>
        </p:nvCxnSpPr>
        <p:spPr>
          <a:xfrm>
            <a:off x="5029200" y="3429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51253AC0-302C-47ED-8262-7ED7FAEC6360}"/>
              </a:ext>
            </a:extLst>
          </p:cNvPr>
          <p:cNvCxnSpPr/>
          <p:nvPr/>
        </p:nvCxnSpPr>
        <p:spPr>
          <a:xfrm>
            <a:off x="1304493" y="5147063"/>
            <a:ext cx="0" cy="568643"/>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sp>
        <p:nvSpPr>
          <p:cNvPr id="75" name="Flowchart: Process 74">
            <a:extLst>
              <a:ext uri="{FF2B5EF4-FFF2-40B4-BE49-F238E27FC236}">
                <a16:creationId xmlns:a16="http://schemas.microsoft.com/office/drawing/2014/main" id="{6338146C-3E03-49FA-9F31-F2323B074394}"/>
              </a:ext>
            </a:extLst>
          </p:cNvPr>
          <p:cNvSpPr/>
          <p:nvPr/>
        </p:nvSpPr>
        <p:spPr>
          <a:xfrm>
            <a:off x="3848100" y="4161819"/>
            <a:ext cx="2438394" cy="94952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IDENTIFICATION </a:t>
            </a:r>
          </a:p>
          <a:p>
            <a:pPr algn="ctr"/>
            <a:r>
              <a:rPr lang="en-US" dirty="0"/>
              <a:t>AND  </a:t>
            </a:r>
            <a:r>
              <a:rPr lang="en-IN" dirty="0"/>
              <a:t>DETECTION  OF DATASETS</a:t>
            </a:r>
          </a:p>
        </p:txBody>
      </p:sp>
      <p:sp>
        <p:nvSpPr>
          <p:cNvPr id="76" name="Flowchart: Connector 75">
            <a:extLst>
              <a:ext uri="{FF2B5EF4-FFF2-40B4-BE49-F238E27FC236}">
                <a16:creationId xmlns:a16="http://schemas.microsoft.com/office/drawing/2014/main" id="{D2D19CC2-0C32-4915-8A9A-D7300FED8C64}"/>
              </a:ext>
            </a:extLst>
          </p:cNvPr>
          <p:cNvSpPr/>
          <p:nvPr/>
        </p:nvSpPr>
        <p:spPr>
          <a:xfrm>
            <a:off x="3847514" y="5468988"/>
            <a:ext cx="2324686" cy="130538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Display symbol/voice command</a:t>
            </a:r>
          </a:p>
          <a:p>
            <a:pPr algn="ctr"/>
            <a:endParaRPr lang="en-IN" sz="1600" dirty="0"/>
          </a:p>
        </p:txBody>
      </p:sp>
      <p:cxnSp>
        <p:nvCxnSpPr>
          <p:cNvPr id="89" name="Connector: Elbow 88">
            <a:extLst>
              <a:ext uri="{FF2B5EF4-FFF2-40B4-BE49-F238E27FC236}">
                <a16:creationId xmlns:a16="http://schemas.microsoft.com/office/drawing/2014/main" id="{64B0737B-22CB-494F-99A9-7527B411F586}"/>
              </a:ext>
            </a:extLst>
          </p:cNvPr>
          <p:cNvCxnSpPr>
            <a:cxnSpLocks/>
            <a:stCxn id="75" idx="1"/>
            <a:endCxn id="90" idx="3"/>
          </p:cNvCxnSpPr>
          <p:nvPr/>
        </p:nvCxnSpPr>
        <p:spPr>
          <a:xfrm rot="10800000">
            <a:off x="1871402" y="2202498"/>
            <a:ext cx="1976698" cy="243408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90" name="Flowchart: Process 89">
            <a:extLst>
              <a:ext uri="{FF2B5EF4-FFF2-40B4-BE49-F238E27FC236}">
                <a16:creationId xmlns:a16="http://schemas.microsoft.com/office/drawing/2014/main" id="{41A3315C-A98E-4EA7-84A5-3C3C1D655ADB}"/>
              </a:ext>
            </a:extLst>
          </p:cNvPr>
          <p:cNvSpPr/>
          <p:nvPr/>
        </p:nvSpPr>
        <p:spPr>
          <a:xfrm>
            <a:off x="566998" y="1745298"/>
            <a:ext cx="1304404" cy="914400"/>
          </a:xfrm>
          <a:prstGeom prst="flowChartProcess">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Dataset loading</a:t>
            </a:r>
            <a:endParaRPr lang="en-IN" dirty="0"/>
          </a:p>
        </p:txBody>
      </p:sp>
      <p:sp>
        <p:nvSpPr>
          <p:cNvPr id="94" name="Flowchart: Alternate Process 93">
            <a:extLst>
              <a:ext uri="{FF2B5EF4-FFF2-40B4-BE49-F238E27FC236}">
                <a16:creationId xmlns:a16="http://schemas.microsoft.com/office/drawing/2014/main" id="{E3215EC5-516B-4AD1-8919-4D325F26A02E}"/>
              </a:ext>
            </a:extLst>
          </p:cNvPr>
          <p:cNvSpPr/>
          <p:nvPr/>
        </p:nvSpPr>
        <p:spPr>
          <a:xfrm>
            <a:off x="583018" y="2949093"/>
            <a:ext cx="1358091" cy="76200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Dividing picture into blocks</a:t>
            </a:r>
            <a:endParaRPr lang="en-IN" dirty="0"/>
          </a:p>
        </p:txBody>
      </p:sp>
      <p:cxnSp>
        <p:nvCxnSpPr>
          <p:cNvPr id="96" name="Straight Arrow Connector 95">
            <a:extLst>
              <a:ext uri="{FF2B5EF4-FFF2-40B4-BE49-F238E27FC236}">
                <a16:creationId xmlns:a16="http://schemas.microsoft.com/office/drawing/2014/main" id="{C580AA38-EE1D-484D-9343-122B3285C5D7}"/>
              </a:ext>
            </a:extLst>
          </p:cNvPr>
          <p:cNvCxnSpPr>
            <a:cxnSpLocks/>
          </p:cNvCxnSpPr>
          <p:nvPr/>
        </p:nvCxnSpPr>
        <p:spPr>
          <a:xfrm>
            <a:off x="1216429" y="2651595"/>
            <a:ext cx="0" cy="297498"/>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cxnSp>
        <p:nvCxnSpPr>
          <p:cNvPr id="98" name="Straight Arrow Connector 97">
            <a:extLst>
              <a:ext uri="{FF2B5EF4-FFF2-40B4-BE49-F238E27FC236}">
                <a16:creationId xmlns:a16="http://schemas.microsoft.com/office/drawing/2014/main" id="{C68F9FB6-2189-4910-BD13-9E344E759052}"/>
              </a:ext>
            </a:extLst>
          </p:cNvPr>
          <p:cNvCxnSpPr>
            <a:cxnSpLocks/>
          </p:cNvCxnSpPr>
          <p:nvPr/>
        </p:nvCxnSpPr>
        <p:spPr>
          <a:xfrm>
            <a:off x="1219200" y="3704244"/>
            <a:ext cx="0" cy="500436"/>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sp>
        <p:nvSpPr>
          <p:cNvPr id="101" name="Flowchart: Alternate Process 100">
            <a:extLst>
              <a:ext uri="{FF2B5EF4-FFF2-40B4-BE49-F238E27FC236}">
                <a16:creationId xmlns:a16="http://schemas.microsoft.com/office/drawing/2014/main" id="{7809AA88-7B65-4301-9F1B-71DBE03AC32E}"/>
              </a:ext>
            </a:extLst>
          </p:cNvPr>
          <p:cNvSpPr/>
          <p:nvPr/>
        </p:nvSpPr>
        <p:spPr>
          <a:xfrm>
            <a:off x="7772400" y="1589437"/>
            <a:ext cx="1752595" cy="887528"/>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Feeding  images</a:t>
            </a:r>
            <a:endParaRPr lang="en-IN" dirty="0"/>
          </a:p>
        </p:txBody>
      </p:sp>
      <p:sp>
        <p:nvSpPr>
          <p:cNvPr id="103" name="Flowchart: Process 102">
            <a:extLst>
              <a:ext uri="{FF2B5EF4-FFF2-40B4-BE49-F238E27FC236}">
                <a16:creationId xmlns:a16="http://schemas.microsoft.com/office/drawing/2014/main" id="{9A3440A6-901F-4CCE-AB95-44B23838F319}"/>
              </a:ext>
            </a:extLst>
          </p:cNvPr>
          <p:cNvSpPr/>
          <p:nvPr/>
        </p:nvSpPr>
        <p:spPr>
          <a:xfrm>
            <a:off x="7603374" y="2933016"/>
            <a:ext cx="1905000" cy="763068"/>
          </a:xfrm>
          <a:prstGeom prst="flowChartProcess">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Manual screening</a:t>
            </a:r>
            <a:endParaRPr lang="en-IN" dirty="0"/>
          </a:p>
        </p:txBody>
      </p:sp>
      <p:cxnSp>
        <p:nvCxnSpPr>
          <p:cNvPr id="105" name="Straight Arrow Connector 104">
            <a:extLst>
              <a:ext uri="{FF2B5EF4-FFF2-40B4-BE49-F238E27FC236}">
                <a16:creationId xmlns:a16="http://schemas.microsoft.com/office/drawing/2014/main" id="{54ACA5A6-153F-482B-ACCE-74B134C5E0FF}"/>
              </a:ext>
            </a:extLst>
          </p:cNvPr>
          <p:cNvCxnSpPr/>
          <p:nvPr/>
        </p:nvCxnSpPr>
        <p:spPr>
          <a:xfrm>
            <a:off x="8548942" y="3353868"/>
            <a:ext cx="0" cy="0"/>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cxnSp>
        <p:nvCxnSpPr>
          <p:cNvPr id="107" name="Straight Arrow Connector 106">
            <a:extLst>
              <a:ext uri="{FF2B5EF4-FFF2-40B4-BE49-F238E27FC236}">
                <a16:creationId xmlns:a16="http://schemas.microsoft.com/office/drawing/2014/main" id="{CE2DB727-1C79-4F36-9C27-7F59B657E068}"/>
              </a:ext>
            </a:extLst>
          </p:cNvPr>
          <p:cNvCxnSpPr>
            <a:endCxn id="103" idx="0"/>
          </p:cNvCxnSpPr>
          <p:nvPr/>
        </p:nvCxnSpPr>
        <p:spPr>
          <a:xfrm>
            <a:off x="8532321" y="2478356"/>
            <a:ext cx="23553" cy="454660"/>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cxnSp>
        <p:nvCxnSpPr>
          <p:cNvPr id="114" name="Straight Arrow Connector 113">
            <a:extLst>
              <a:ext uri="{FF2B5EF4-FFF2-40B4-BE49-F238E27FC236}">
                <a16:creationId xmlns:a16="http://schemas.microsoft.com/office/drawing/2014/main" id="{6E582E14-C9CA-45DA-AEDF-EBBD1F97B670}"/>
              </a:ext>
            </a:extLst>
          </p:cNvPr>
          <p:cNvCxnSpPr>
            <a:stCxn id="103" idx="2"/>
          </p:cNvCxnSpPr>
          <p:nvPr/>
        </p:nvCxnSpPr>
        <p:spPr>
          <a:xfrm>
            <a:off x="8555874" y="3696084"/>
            <a:ext cx="0" cy="489772"/>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cxnSp>
        <p:nvCxnSpPr>
          <p:cNvPr id="117" name="Connector: Elbow 116">
            <a:extLst>
              <a:ext uri="{FF2B5EF4-FFF2-40B4-BE49-F238E27FC236}">
                <a16:creationId xmlns:a16="http://schemas.microsoft.com/office/drawing/2014/main" id="{B0535F23-1E07-4D7D-BE08-7627B8ACCC02}"/>
              </a:ext>
            </a:extLst>
          </p:cNvPr>
          <p:cNvCxnSpPr>
            <a:stCxn id="21" idx="2"/>
            <a:endCxn id="101" idx="1"/>
          </p:cNvCxnSpPr>
          <p:nvPr/>
        </p:nvCxnSpPr>
        <p:spPr>
          <a:xfrm flipV="1">
            <a:off x="6057900" y="2033201"/>
            <a:ext cx="1714500" cy="13206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837C1988-6976-4C5F-A05C-18FAE175643A}"/>
              </a:ext>
            </a:extLst>
          </p:cNvPr>
          <p:cNvCxnSpPr>
            <a:cxnSpLocks/>
          </p:cNvCxnSpPr>
          <p:nvPr/>
        </p:nvCxnSpPr>
        <p:spPr>
          <a:xfrm>
            <a:off x="9524995" y="3305679"/>
            <a:ext cx="1219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Connector: Elbow 144">
            <a:extLst>
              <a:ext uri="{FF2B5EF4-FFF2-40B4-BE49-F238E27FC236}">
                <a16:creationId xmlns:a16="http://schemas.microsoft.com/office/drawing/2014/main" id="{4EC1D4B0-DD84-4DF1-9EE6-E6BD6DEBB5BF}"/>
              </a:ext>
            </a:extLst>
          </p:cNvPr>
          <p:cNvCxnSpPr>
            <a:cxnSpLocks/>
            <a:endCxn id="101" idx="3"/>
          </p:cNvCxnSpPr>
          <p:nvPr/>
        </p:nvCxnSpPr>
        <p:spPr>
          <a:xfrm rot="16200000" flipV="1">
            <a:off x="9498356" y="2059840"/>
            <a:ext cx="1272478" cy="12192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BE3937E3-2F7A-4A6C-99F7-05103D5FC257}"/>
              </a:ext>
            </a:extLst>
          </p:cNvPr>
          <p:cNvCxnSpPr>
            <a:stCxn id="50" idx="4"/>
            <a:endCxn id="51" idx="0"/>
          </p:cNvCxnSpPr>
          <p:nvPr/>
        </p:nvCxnSpPr>
        <p:spPr>
          <a:xfrm>
            <a:off x="8525306" y="5111345"/>
            <a:ext cx="23636" cy="4052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036A392-B1AC-445C-9880-9E665FE8D0EA}"/>
              </a:ext>
            </a:extLst>
          </p:cNvPr>
          <p:cNvSpPr txBox="1"/>
          <p:nvPr/>
        </p:nvSpPr>
        <p:spPr>
          <a:xfrm>
            <a:off x="10859059" y="2743200"/>
            <a:ext cx="803820" cy="369332"/>
          </a:xfrm>
          <a:prstGeom prst="rect">
            <a:avLst/>
          </a:prstGeom>
          <a:noFill/>
        </p:spPr>
        <p:txBody>
          <a:bodyPr wrap="square" rtlCol="0">
            <a:spAutoFit/>
          </a:bodyPr>
          <a:lstStyle/>
          <a:p>
            <a:r>
              <a:rPr lang="en-US" dirty="0"/>
              <a:t>If fails</a:t>
            </a:r>
            <a:endParaRPr lang="en-IN" dirty="0"/>
          </a:p>
        </p:txBody>
      </p:sp>
    </p:spTree>
    <p:extLst>
      <p:ext uri="{BB962C8B-B14F-4D97-AF65-F5344CB8AC3E}">
        <p14:creationId xmlns:p14="http://schemas.microsoft.com/office/powerpoint/2010/main" val="335340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49321-8CF4-4808-8943-0B9A4D391A3D}"/>
              </a:ext>
            </a:extLst>
          </p:cNvPr>
          <p:cNvSpPr>
            <a:spLocks noGrp="1"/>
          </p:cNvSpPr>
          <p:nvPr>
            <p:ph type="ctrTitle"/>
          </p:nvPr>
        </p:nvSpPr>
        <p:spPr>
          <a:xfrm>
            <a:off x="1524000" y="266330"/>
            <a:ext cx="9144000" cy="1686757"/>
          </a:xfrm>
        </p:spPr>
        <p:txBody>
          <a:bodyPr>
            <a:normAutofit fontScale="90000"/>
          </a:bodyPr>
          <a:lstStyle/>
          <a:p>
            <a:r>
              <a:rPr lang="en-US" dirty="0"/>
              <a:t>DATA PRE-PROCESSING </a:t>
            </a:r>
            <a:br>
              <a:rPr lang="en-US" dirty="0"/>
            </a:br>
            <a:r>
              <a:rPr lang="en-US" dirty="0"/>
              <a:t>Feature Engineering </a:t>
            </a:r>
            <a:endParaRPr lang="en-IN" dirty="0"/>
          </a:p>
        </p:txBody>
      </p:sp>
      <p:sp>
        <p:nvSpPr>
          <p:cNvPr id="3" name="Subtitle 2">
            <a:extLst>
              <a:ext uri="{FF2B5EF4-FFF2-40B4-BE49-F238E27FC236}">
                <a16:creationId xmlns:a16="http://schemas.microsoft.com/office/drawing/2014/main" id="{C3AFB4E6-95FD-4720-BCF2-1DD3B860B6A8}"/>
              </a:ext>
            </a:extLst>
          </p:cNvPr>
          <p:cNvSpPr>
            <a:spLocks noGrp="1"/>
          </p:cNvSpPr>
          <p:nvPr>
            <p:ph type="subTitle" idx="1"/>
          </p:nvPr>
        </p:nvSpPr>
        <p:spPr>
          <a:xfrm>
            <a:off x="1222158" y="3107185"/>
            <a:ext cx="9144000" cy="2210540"/>
          </a:xfrm>
        </p:spPr>
        <p:txBody>
          <a:bodyPr/>
          <a:lstStyle/>
          <a:p>
            <a:pPr marL="342900" indent="-342900" algn="l">
              <a:buFont typeface="Arial" panose="020B0604020202020204" pitchFamily="34" charset="0"/>
              <a:buChar char="•"/>
            </a:pPr>
            <a:r>
              <a:rPr lang="en-US" dirty="0"/>
              <a:t>DATASET COLLECTION </a:t>
            </a:r>
          </a:p>
          <a:p>
            <a:pPr marL="342900" indent="-342900" algn="l">
              <a:buFont typeface="Arial" panose="020B0604020202020204" pitchFamily="34" charset="0"/>
              <a:buChar char="•"/>
            </a:pPr>
            <a:r>
              <a:rPr lang="en-US" dirty="0"/>
              <a:t>DATASET CLEANING </a:t>
            </a:r>
          </a:p>
          <a:p>
            <a:pPr marL="342900" indent="-342900" algn="l">
              <a:buFont typeface="Arial" panose="020B0604020202020204" pitchFamily="34" charset="0"/>
              <a:buChar char="•"/>
            </a:pPr>
            <a:r>
              <a:rPr lang="en-US" dirty="0"/>
              <a:t>DATASET FORMATTING</a:t>
            </a:r>
          </a:p>
        </p:txBody>
      </p:sp>
    </p:spTree>
    <p:extLst>
      <p:ext uri="{BB962C8B-B14F-4D97-AF65-F5344CB8AC3E}">
        <p14:creationId xmlns:p14="http://schemas.microsoft.com/office/powerpoint/2010/main" val="3780516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CCD0B-EAEC-4374-A88F-2E260077CAB4}"/>
              </a:ext>
            </a:extLst>
          </p:cNvPr>
          <p:cNvSpPr>
            <a:spLocks noGrp="1"/>
          </p:cNvSpPr>
          <p:nvPr>
            <p:ph type="title"/>
          </p:nvPr>
        </p:nvSpPr>
        <p:spPr>
          <a:xfrm>
            <a:off x="649224" y="629266"/>
            <a:ext cx="5102351" cy="1676603"/>
          </a:xfrm>
        </p:spPr>
        <p:txBody>
          <a:bodyPr>
            <a:normAutofit/>
          </a:bodyPr>
          <a:lstStyle/>
          <a:p>
            <a:r>
              <a:rPr lang="en-US" dirty="0"/>
              <a:t>DATA SET COLLECTION </a:t>
            </a:r>
            <a:endParaRPr lang="en-IN" dirty="0"/>
          </a:p>
        </p:txBody>
      </p:sp>
      <p:sp>
        <p:nvSpPr>
          <p:cNvPr id="3" name="Content Placeholder 2">
            <a:extLst>
              <a:ext uri="{FF2B5EF4-FFF2-40B4-BE49-F238E27FC236}">
                <a16:creationId xmlns:a16="http://schemas.microsoft.com/office/drawing/2014/main" id="{71256566-9B24-42C1-995A-9F35291B830C}"/>
              </a:ext>
            </a:extLst>
          </p:cNvPr>
          <p:cNvSpPr>
            <a:spLocks noGrp="1"/>
          </p:cNvSpPr>
          <p:nvPr>
            <p:ph idx="1"/>
          </p:nvPr>
        </p:nvSpPr>
        <p:spPr>
          <a:xfrm>
            <a:off x="649224" y="2438400"/>
            <a:ext cx="5102351" cy="3785419"/>
          </a:xfrm>
        </p:spPr>
        <p:txBody>
          <a:bodyPr>
            <a:normAutofit/>
          </a:bodyPr>
          <a:lstStyle/>
          <a:p>
            <a:r>
              <a:rPr lang="en-US" sz="2000"/>
              <a:t>We have used open source resources like google and Kaggle to gather required datasets for our project.</a:t>
            </a:r>
          </a:p>
          <a:p>
            <a:r>
              <a:rPr lang="en-US" sz="2000"/>
              <a:t>In our project dataset required is in format of Images.</a:t>
            </a:r>
          </a:p>
          <a:p>
            <a:endParaRPr lang="en-IN" sz="2000"/>
          </a:p>
        </p:txBody>
      </p:sp>
      <p:sp>
        <p:nvSpPr>
          <p:cNvPr id="11" name="Rectangle 10">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4E5C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9DDBCE2-6530-4FA1-B7AD-1B9646581E5A}"/>
              </a:ext>
            </a:extLst>
          </p:cNvPr>
          <p:cNvPicPr>
            <a:picLocks noChangeAspect="1"/>
          </p:cNvPicPr>
          <p:nvPr/>
        </p:nvPicPr>
        <p:blipFill>
          <a:blip r:embed="rId2"/>
          <a:stretch>
            <a:fillRect/>
          </a:stretch>
        </p:blipFill>
        <p:spPr>
          <a:xfrm>
            <a:off x="8639708" y="694945"/>
            <a:ext cx="1045159" cy="2322576"/>
          </a:xfrm>
          <a:prstGeom prst="rect">
            <a:avLst/>
          </a:prstGeom>
        </p:spPr>
      </p:pic>
      <p:sp>
        <p:nvSpPr>
          <p:cNvPr id="15"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ADA187F1-9E4E-47CB-9963-97C126B77B86}"/>
              </a:ext>
            </a:extLst>
          </p:cNvPr>
          <p:cNvPicPr>
            <a:picLocks noChangeAspect="1"/>
          </p:cNvPicPr>
          <p:nvPr/>
        </p:nvPicPr>
        <p:blipFill>
          <a:blip r:embed="rId3"/>
          <a:stretch>
            <a:fillRect/>
          </a:stretch>
        </p:blipFill>
        <p:spPr>
          <a:xfrm>
            <a:off x="7059168" y="3773500"/>
            <a:ext cx="4206240" cy="2218791"/>
          </a:xfrm>
          <a:prstGeom prst="rect">
            <a:avLst/>
          </a:prstGeom>
          <a:effectLst/>
        </p:spPr>
      </p:pic>
    </p:spTree>
    <p:extLst>
      <p:ext uri="{BB962C8B-B14F-4D97-AF65-F5344CB8AC3E}">
        <p14:creationId xmlns:p14="http://schemas.microsoft.com/office/powerpoint/2010/main" val="2585123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75E0F-BEE8-419C-BACD-27CD8899556F}"/>
              </a:ext>
            </a:extLst>
          </p:cNvPr>
          <p:cNvSpPr>
            <a:spLocks noGrp="1"/>
          </p:cNvSpPr>
          <p:nvPr>
            <p:ph type="title"/>
          </p:nvPr>
        </p:nvSpPr>
        <p:spPr>
          <a:xfrm>
            <a:off x="648929" y="629266"/>
            <a:ext cx="4944152" cy="1622321"/>
          </a:xfrm>
        </p:spPr>
        <p:txBody>
          <a:bodyPr>
            <a:normAutofit/>
          </a:bodyPr>
          <a:lstStyle/>
          <a:p>
            <a:r>
              <a:rPr lang="en-US" dirty="0"/>
              <a:t>Data cleaning </a:t>
            </a:r>
            <a:endParaRPr lang="en-IN" dirty="0"/>
          </a:p>
        </p:txBody>
      </p:sp>
      <p:sp>
        <p:nvSpPr>
          <p:cNvPr id="3" name="Content Placeholder 2">
            <a:extLst>
              <a:ext uri="{FF2B5EF4-FFF2-40B4-BE49-F238E27FC236}">
                <a16:creationId xmlns:a16="http://schemas.microsoft.com/office/drawing/2014/main" id="{E703AE43-5EA3-4721-94C9-6D88751AA04F}"/>
              </a:ext>
            </a:extLst>
          </p:cNvPr>
          <p:cNvSpPr>
            <a:spLocks noGrp="1"/>
          </p:cNvSpPr>
          <p:nvPr>
            <p:ph idx="1"/>
          </p:nvPr>
        </p:nvSpPr>
        <p:spPr>
          <a:xfrm>
            <a:off x="648930" y="2438400"/>
            <a:ext cx="4944151" cy="3785419"/>
          </a:xfrm>
        </p:spPr>
        <p:txBody>
          <a:bodyPr>
            <a:normAutofit/>
          </a:bodyPr>
          <a:lstStyle/>
          <a:p>
            <a:r>
              <a:rPr lang="en-US" sz="2400"/>
              <a:t>We have removed unwanted and noisy data .</a:t>
            </a:r>
          </a:p>
          <a:p>
            <a:r>
              <a:rPr lang="en-US" sz="2400"/>
              <a:t>In our case noisy data refers to blur images , duplicate images etc..</a:t>
            </a:r>
          </a:p>
          <a:p>
            <a:endParaRPr lang="en-IN" sz="2400"/>
          </a:p>
        </p:txBody>
      </p:sp>
      <p:sp>
        <p:nvSpPr>
          <p:cNvPr id="10" name="Rectangle 9">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586DEBB-EB5F-4DA9-A6C7-5A9E09DF3C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4709" y="962769"/>
            <a:ext cx="4475531" cy="4990355"/>
          </a:xfrm>
          <a:prstGeom prst="rect">
            <a:avLst/>
          </a:prstGeom>
          <a:effectLst/>
        </p:spPr>
      </p:pic>
    </p:spTree>
    <p:extLst>
      <p:ext uri="{BB962C8B-B14F-4D97-AF65-F5344CB8AC3E}">
        <p14:creationId xmlns:p14="http://schemas.microsoft.com/office/powerpoint/2010/main" val="1011466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22A77-CADD-45A7-BB5D-0331C1791E43}"/>
              </a:ext>
            </a:extLst>
          </p:cNvPr>
          <p:cNvSpPr>
            <a:spLocks noGrp="1"/>
          </p:cNvSpPr>
          <p:nvPr>
            <p:ph type="title"/>
          </p:nvPr>
        </p:nvSpPr>
        <p:spPr>
          <a:xfrm>
            <a:off x="648929" y="629266"/>
            <a:ext cx="3505495" cy="1622321"/>
          </a:xfrm>
        </p:spPr>
        <p:txBody>
          <a:bodyPr>
            <a:normAutofit/>
          </a:bodyPr>
          <a:lstStyle/>
          <a:p>
            <a:r>
              <a:rPr lang="en-US" dirty="0"/>
              <a:t>Dataset Formatting </a:t>
            </a:r>
            <a:endParaRPr lang="en-IN" dirty="0"/>
          </a:p>
        </p:txBody>
      </p:sp>
      <p:sp>
        <p:nvSpPr>
          <p:cNvPr id="3" name="Content Placeholder 2">
            <a:extLst>
              <a:ext uri="{FF2B5EF4-FFF2-40B4-BE49-F238E27FC236}">
                <a16:creationId xmlns:a16="http://schemas.microsoft.com/office/drawing/2014/main" id="{BC5C8CCA-62F4-446D-AD0A-2AF5DBCDD8CA}"/>
              </a:ext>
            </a:extLst>
          </p:cNvPr>
          <p:cNvSpPr>
            <a:spLocks noGrp="1"/>
          </p:cNvSpPr>
          <p:nvPr>
            <p:ph idx="1"/>
          </p:nvPr>
        </p:nvSpPr>
        <p:spPr>
          <a:xfrm>
            <a:off x="648931" y="2438400"/>
            <a:ext cx="3505494" cy="3785419"/>
          </a:xfrm>
        </p:spPr>
        <p:txBody>
          <a:bodyPr>
            <a:normAutofit/>
          </a:bodyPr>
          <a:lstStyle/>
          <a:p>
            <a:r>
              <a:rPr lang="en-US" sz="2000"/>
              <a:t>We have rearranged the parameters for dataset into an excel sheet .</a:t>
            </a:r>
          </a:p>
          <a:p>
            <a:r>
              <a:rPr lang="en-US" sz="2000"/>
              <a:t>The parameters for our dataset are width ,height,dpi(dots per inch).</a:t>
            </a:r>
          </a:p>
          <a:p>
            <a:r>
              <a:rPr lang="en-US" sz="2000"/>
              <a:t>We have changed the parameters of images into equal dimensions.</a:t>
            </a:r>
          </a:p>
          <a:p>
            <a:r>
              <a:rPr lang="en-IN" sz="2000"/>
              <a:t>In this case we used mode method for calculating the most repeated parameters.</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B1D9A92-A7CA-46AE-BBB5-97CB2A24B8D6}"/>
              </a:ext>
            </a:extLst>
          </p:cNvPr>
          <p:cNvPicPr>
            <a:picLocks noChangeAspect="1"/>
          </p:cNvPicPr>
          <p:nvPr/>
        </p:nvPicPr>
        <p:blipFill>
          <a:blip r:embed="rId2"/>
          <a:stretch>
            <a:fillRect/>
          </a:stretch>
        </p:blipFill>
        <p:spPr>
          <a:xfrm>
            <a:off x="5405862" y="762001"/>
            <a:ext cx="6019331" cy="5461818"/>
          </a:xfrm>
          <a:prstGeom prst="rect">
            <a:avLst/>
          </a:prstGeom>
          <a:effectLst/>
        </p:spPr>
      </p:pic>
    </p:spTree>
    <p:extLst>
      <p:ext uri="{BB962C8B-B14F-4D97-AF65-F5344CB8AC3E}">
        <p14:creationId xmlns:p14="http://schemas.microsoft.com/office/powerpoint/2010/main" val="3526914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a:extLst>
              <a:ext uri="{FF2B5EF4-FFF2-40B4-BE49-F238E27FC236}">
                <a16:creationId xmlns:a16="http://schemas.microsoft.com/office/drawing/2014/main" id="{362810D9-2C5A-477D-949C-C19189547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Hand with red strings">
            <a:extLst>
              <a:ext uri="{FF2B5EF4-FFF2-40B4-BE49-F238E27FC236}">
                <a16:creationId xmlns:a16="http://schemas.microsoft.com/office/drawing/2014/main" id="{9A6BBC8E-7C2A-4537-92ED-080817E0DD15}"/>
              </a:ext>
            </a:extLst>
          </p:cNvPr>
          <p:cNvPicPr>
            <a:picLocks noChangeAspect="1"/>
          </p:cNvPicPr>
          <p:nvPr/>
        </p:nvPicPr>
        <p:blipFill rotWithShape="1">
          <a:blip r:embed="rId2">
            <a:alphaModFix amt="55000"/>
          </a:blip>
          <a:srcRect t="6483" b="9247"/>
          <a:stretch/>
        </p:blipFill>
        <p:spPr>
          <a:xfrm>
            <a:off x="20" y="-209132"/>
            <a:ext cx="12191980" cy="6858000"/>
          </a:xfrm>
          <a:prstGeom prst="rect">
            <a:avLst/>
          </a:prstGeom>
        </p:spPr>
      </p:pic>
      <p:sp>
        <p:nvSpPr>
          <p:cNvPr id="2" name="Title 1">
            <a:extLst>
              <a:ext uri="{FF2B5EF4-FFF2-40B4-BE49-F238E27FC236}">
                <a16:creationId xmlns:a16="http://schemas.microsoft.com/office/drawing/2014/main" id="{83324AB3-F711-441A-A78D-66BE8BCB9C57}"/>
              </a:ext>
            </a:extLst>
          </p:cNvPr>
          <p:cNvSpPr>
            <a:spLocks noGrp="1"/>
          </p:cNvSpPr>
          <p:nvPr>
            <p:ph type="title"/>
          </p:nvPr>
        </p:nvSpPr>
        <p:spPr>
          <a:xfrm>
            <a:off x="686834" y="591344"/>
            <a:ext cx="3200400" cy="5585619"/>
          </a:xfrm>
        </p:spPr>
        <p:txBody>
          <a:bodyPr>
            <a:normAutofit/>
          </a:bodyPr>
          <a:lstStyle/>
          <a:p>
            <a:r>
              <a:rPr lang="en-US" sz="4100">
                <a:solidFill>
                  <a:srgbClr val="FFFFFF"/>
                </a:solidFill>
              </a:rPr>
              <a:t>Model Training and Deployement</a:t>
            </a:r>
            <a:endParaRPr lang="en-IN" sz="4100">
              <a:solidFill>
                <a:srgbClr val="FFFFFF"/>
              </a:solidFill>
            </a:endParaRPr>
          </a:p>
        </p:txBody>
      </p:sp>
      <p:sp>
        <p:nvSpPr>
          <p:cNvPr id="25" name="Arc 24">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8A783DF-88CC-4AF8-9822-32EA2A48200D}"/>
              </a:ext>
            </a:extLst>
          </p:cNvPr>
          <p:cNvSpPr>
            <a:spLocks noGrp="1"/>
          </p:cNvSpPr>
          <p:nvPr>
            <p:ph idx="1"/>
          </p:nvPr>
        </p:nvSpPr>
        <p:spPr>
          <a:xfrm>
            <a:off x="4447308" y="591344"/>
            <a:ext cx="6906491" cy="5585619"/>
          </a:xfrm>
        </p:spPr>
        <p:txBody>
          <a:bodyPr anchor="ctr">
            <a:normAutofit/>
          </a:bodyPr>
          <a:lstStyle/>
          <a:p>
            <a:r>
              <a:rPr lang="en-US" sz="1500" dirty="0">
                <a:solidFill>
                  <a:srgbClr val="FFFFFF"/>
                </a:solidFill>
                <a:latin typeface="Abadi" panose="020B0604020104020204" pitchFamily="34" charset="0"/>
              </a:rPr>
              <a:t>Model :-</a:t>
            </a:r>
            <a:r>
              <a:rPr lang="en-US" sz="1500" i="0" dirty="0">
                <a:solidFill>
                  <a:srgbClr val="FFFFFF"/>
                </a:solidFill>
                <a:effectLst/>
                <a:latin typeface="Abadi" panose="020B0604020104020204" pitchFamily="34" charset="0"/>
              </a:rPr>
              <a:t> yolov5</a:t>
            </a:r>
          </a:p>
          <a:p>
            <a:r>
              <a:rPr lang="en-US" sz="1500" b="0" i="0" dirty="0">
                <a:solidFill>
                  <a:srgbClr val="FFFFFF"/>
                </a:solidFill>
                <a:effectLst/>
                <a:latin typeface="Abadi" panose="020B0604020104020204" pitchFamily="34" charset="0"/>
              </a:rPr>
              <a:t>Its architecture mainly consisted of three parts, namely-</a:t>
            </a:r>
          </a:p>
          <a:p>
            <a:r>
              <a:rPr lang="en-US" sz="1500" b="1" i="0" dirty="0">
                <a:solidFill>
                  <a:srgbClr val="FFFFFF"/>
                </a:solidFill>
                <a:effectLst/>
                <a:latin typeface="Abadi" panose="020B0604020104020204" pitchFamily="34" charset="0"/>
              </a:rPr>
              <a:t>1.</a:t>
            </a:r>
            <a:r>
              <a:rPr lang="en-US" sz="1500" b="0" i="0" dirty="0">
                <a:solidFill>
                  <a:srgbClr val="FFFFFF"/>
                </a:solidFill>
                <a:effectLst/>
                <a:latin typeface="Abadi" panose="020B0604020104020204" pitchFamily="34" charset="0"/>
              </a:rPr>
              <a:t> </a:t>
            </a:r>
            <a:r>
              <a:rPr lang="en-US" sz="1500" b="1" i="0" dirty="0">
                <a:solidFill>
                  <a:srgbClr val="FFFFFF"/>
                </a:solidFill>
                <a:effectLst/>
                <a:latin typeface="Abadi" panose="020B0604020104020204" pitchFamily="34" charset="0"/>
              </a:rPr>
              <a:t>Backbone: </a:t>
            </a:r>
            <a:r>
              <a:rPr lang="en-US" sz="1500" b="0" i="0" dirty="0">
                <a:solidFill>
                  <a:srgbClr val="FFFFFF"/>
                </a:solidFill>
                <a:effectLst/>
                <a:latin typeface="Abadi" panose="020B0604020104020204" pitchFamily="34" charset="0"/>
              </a:rPr>
              <a:t>Model Backbone is mostly used to extract key features from an input image. CSP(Cross Stage Partial Networks) are used as a backbone in YOLO v5 to extract rich in useful characteristics from an input image.</a:t>
            </a:r>
          </a:p>
          <a:p>
            <a:r>
              <a:rPr lang="en-US" sz="1500" b="1" i="0" dirty="0">
                <a:solidFill>
                  <a:srgbClr val="FFFFFF"/>
                </a:solidFill>
                <a:effectLst/>
                <a:latin typeface="Abadi" panose="020B0604020104020204" pitchFamily="34" charset="0"/>
              </a:rPr>
              <a:t>2. Neck:</a:t>
            </a:r>
            <a:r>
              <a:rPr lang="en-US" sz="1500" b="0" i="0" dirty="0">
                <a:solidFill>
                  <a:srgbClr val="FFFFFF"/>
                </a:solidFill>
                <a:effectLst/>
                <a:latin typeface="Abadi" panose="020B0604020104020204" pitchFamily="34" charset="0"/>
              </a:rPr>
              <a:t> The Model Neck is mostly used to create feature pyramids. Feature pyramids aid models in generalizing successfully when it comes to object scaling. It aids in the identification of the same object in various sizes and scales.</a:t>
            </a:r>
            <a:br>
              <a:rPr lang="en-US" sz="1500" b="0" i="0" dirty="0">
                <a:solidFill>
                  <a:srgbClr val="FFFFFF"/>
                </a:solidFill>
                <a:effectLst/>
                <a:latin typeface="Abadi" panose="020B0604020104020204" pitchFamily="34" charset="0"/>
              </a:rPr>
            </a:br>
            <a:r>
              <a:rPr lang="en-US" sz="1500" b="0" i="0" dirty="0">
                <a:solidFill>
                  <a:srgbClr val="FFFFFF"/>
                </a:solidFill>
                <a:effectLst/>
                <a:latin typeface="Abadi" panose="020B0604020104020204" pitchFamily="34" charset="0"/>
              </a:rPr>
              <a:t>Feature pyramids are quite beneficial in assisting models to perform effectively on previously unseen data. Other models, such as FPN, </a:t>
            </a:r>
            <a:r>
              <a:rPr lang="en-US" sz="1500" b="0" i="0" dirty="0" err="1">
                <a:solidFill>
                  <a:srgbClr val="FFFFFF"/>
                </a:solidFill>
                <a:effectLst/>
                <a:latin typeface="Abadi" panose="020B0604020104020204" pitchFamily="34" charset="0"/>
              </a:rPr>
              <a:t>BiFPN</a:t>
            </a:r>
            <a:r>
              <a:rPr lang="en-US" sz="1500" b="0" i="0" dirty="0">
                <a:solidFill>
                  <a:srgbClr val="FFFFFF"/>
                </a:solidFill>
                <a:effectLst/>
                <a:latin typeface="Abadi" panose="020B0604020104020204" pitchFamily="34" charset="0"/>
              </a:rPr>
              <a:t>, and </a:t>
            </a:r>
            <a:r>
              <a:rPr lang="en-US" sz="1500" b="0" i="0" dirty="0" err="1">
                <a:solidFill>
                  <a:srgbClr val="FFFFFF"/>
                </a:solidFill>
                <a:effectLst/>
                <a:latin typeface="Abadi" panose="020B0604020104020204" pitchFamily="34" charset="0"/>
              </a:rPr>
              <a:t>PANet</a:t>
            </a:r>
            <a:r>
              <a:rPr lang="en-US" sz="1500" b="0" i="0" dirty="0">
                <a:solidFill>
                  <a:srgbClr val="FFFFFF"/>
                </a:solidFill>
                <a:effectLst/>
                <a:latin typeface="Abadi" panose="020B0604020104020204" pitchFamily="34" charset="0"/>
              </a:rPr>
              <a:t>, use various sorts of feature pyramid approaches.</a:t>
            </a:r>
            <a:br>
              <a:rPr lang="en-US" sz="1500" b="0" i="0" dirty="0">
                <a:solidFill>
                  <a:srgbClr val="FFFFFF"/>
                </a:solidFill>
                <a:effectLst/>
                <a:latin typeface="Abadi" panose="020B0604020104020204" pitchFamily="34" charset="0"/>
              </a:rPr>
            </a:br>
            <a:endParaRPr lang="en-US" sz="1500" b="0" i="0" dirty="0">
              <a:solidFill>
                <a:srgbClr val="FFFFFF"/>
              </a:solidFill>
              <a:effectLst/>
              <a:latin typeface="Abadi" panose="020B0604020104020204" pitchFamily="34" charset="0"/>
            </a:endParaRPr>
          </a:p>
          <a:p>
            <a:r>
              <a:rPr lang="en-US" sz="1500" b="0" i="0" dirty="0" err="1">
                <a:solidFill>
                  <a:srgbClr val="FFFFFF"/>
                </a:solidFill>
                <a:effectLst/>
                <a:latin typeface="Abadi" panose="020B0604020104020204" pitchFamily="34" charset="0"/>
              </a:rPr>
              <a:t>PANet</a:t>
            </a:r>
            <a:r>
              <a:rPr lang="en-US" sz="1500" b="0" i="0" dirty="0">
                <a:solidFill>
                  <a:srgbClr val="FFFFFF"/>
                </a:solidFill>
                <a:effectLst/>
                <a:latin typeface="Abadi" panose="020B0604020104020204" pitchFamily="34" charset="0"/>
              </a:rPr>
              <a:t> is used as a neck in YOLO v5 to get feature pyramids.</a:t>
            </a:r>
          </a:p>
          <a:p>
            <a:r>
              <a:rPr lang="en-US" sz="1500" b="1" i="0" dirty="0">
                <a:solidFill>
                  <a:srgbClr val="FFFFFF"/>
                </a:solidFill>
                <a:effectLst/>
                <a:latin typeface="Abadi" panose="020B0604020104020204" pitchFamily="34" charset="0"/>
              </a:rPr>
              <a:t>3. Head: </a:t>
            </a:r>
            <a:r>
              <a:rPr lang="en-US" sz="1500" b="0" i="0" dirty="0">
                <a:solidFill>
                  <a:srgbClr val="FFFFFF"/>
                </a:solidFill>
                <a:effectLst/>
                <a:latin typeface="Abadi" panose="020B0604020104020204" pitchFamily="34" charset="0"/>
              </a:rPr>
              <a:t>The model Head is mostly responsible for the final detection step. It uses anchor boxes to construct final output vectors with class probabilities, </a:t>
            </a:r>
            <a:r>
              <a:rPr lang="en-US" sz="1500" b="0" i="0" dirty="0" err="1">
                <a:solidFill>
                  <a:srgbClr val="FFFFFF"/>
                </a:solidFill>
                <a:effectLst/>
                <a:latin typeface="Abadi" panose="020B0604020104020204" pitchFamily="34" charset="0"/>
              </a:rPr>
              <a:t>objectness</a:t>
            </a:r>
            <a:r>
              <a:rPr lang="en-US" sz="1500" b="0" i="0" dirty="0">
                <a:solidFill>
                  <a:srgbClr val="FFFFFF"/>
                </a:solidFill>
                <a:effectLst/>
                <a:latin typeface="Abadi" panose="020B0604020104020204" pitchFamily="34" charset="0"/>
              </a:rPr>
              <a:t> scores, and bounding boxes.</a:t>
            </a:r>
          </a:p>
          <a:p>
            <a:endParaRPr lang="en-US" sz="1500" i="0" dirty="0">
              <a:solidFill>
                <a:srgbClr val="FFFFFF"/>
              </a:solidFill>
              <a:effectLst/>
              <a:latin typeface="Abadi" panose="020B0604020202020204" pitchFamily="34" charset="0"/>
            </a:endParaRPr>
          </a:p>
          <a:p>
            <a:endParaRPr lang="en-US" sz="1500" i="0" dirty="0">
              <a:solidFill>
                <a:srgbClr val="FFFFFF"/>
              </a:solidFill>
              <a:effectLst/>
              <a:latin typeface="Abadi" panose="020B0604020202020204" pitchFamily="34" charset="0"/>
            </a:endParaRPr>
          </a:p>
          <a:p>
            <a:pPr marL="0" indent="0">
              <a:buNone/>
            </a:pPr>
            <a:endParaRPr lang="en-US" sz="1500" i="0" dirty="0">
              <a:solidFill>
                <a:srgbClr val="FFFFFF"/>
              </a:solidFill>
              <a:effectLst/>
              <a:latin typeface="Abadi" panose="020B0604020202020204" pitchFamily="34" charset="0"/>
            </a:endParaRPr>
          </a:p>
        </p:txBody>
      </p:sp>
    </p:spTree>
    <p:extLst>
      <p:ext uri="{BB962C8B-B14F-4D97-AF65-F5344CB8AC3E}">
        <p14:creationId xmlns:p14="http://schemas.microsoft.com/office/powerpoint/2010/main" val="1818053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2E7AC-4445-49B0-8C36-B5D83A18D50A}"/>
              </a:ext>
            </a:extLst>
          </p:cNvPr>
          <p:cNvSpPr>
            <a:spLocks noGrp="1"/>
          </p:cNvSpPr>
          <p:nvPr>
            <p:ph type="title"/>
          </p:nvPr>
        </p:nvSpPr>
        <p:spPr>
          <a:xfrm>
            <a:off x="648929" y="629266"/>
            <a:ext cx="4944152" cy="1622321"/>
          </a:xfrm>
        </p:spPr>
        <p:txBody>
          <a:bodyPr>
            <a:normAutofit/>
          </a:bodyPr>
          <a:lstStyle/>
          <a:p>
            <a:r>
              <a:rPr lang="en-US" dirty="0"/>
              <a:t>Dataset labelling </a:t>
            </a:r>
            <a:endParaRPr lang="en-IN" dirty="0"/>
          </a:p>
        </p:txBody>
      </p:sp>
      <p:sp>
        <p:nvSpPr>
          <p:cNvPr id="3" name="Content Placeholder 2">
            <a:extLst>
              <a:ext uri="{FF2B5EF4-FFF2-40B4-BE49-F238E27FC236}">
                <a16:creationId xmlns:a16="http://schemas.microsoft.com/office/drawing/2014/main" id="{CA1984B5-B265-44A3-B9EF-4C971CCF59BF}"/>
              </a:ext>
            </a:extLst>
          </p:cNvPr>
          <p:cNvSpPr>
            <a:spLocks noGrp="1"/>
          </p:cNvSpPr>
          <p:nvPr>
            <p:ph idx="1"/>
          </p:nvPr>
        </p:nvSpPr>
        <p:spPr>
          <a:xfrm>
            <a:off x="648930" y="2438400"/>
            <a:ext cx="4944151" cy="3785419"/>
          </a:xfrm>
        </p:spPr>
        <p:txBody>
          <a:bodyPr>
            <a:normAutofit/>
          </a:bodyPr>
          <a:lstStyle/>
          <a:p>
            <a:r>
              <a:rPr lang="en-US" sz="2400"/>
              <a:t>We have used an Application called MAKESENSE.AI .</a:t>
            </a:r>
          </a:p>
          <a:p>
            <a:r>
              <a:rPr lang="en-US" sz="2400"/>
              <a:t>This application is used for labelling the images in our dataset.</a:t>
            </a:r>
          </a:p>
          <a:p>
            <a:r>
              <a:rPr lang="en-US" sz="2400"/>
              <a:t>This labelling is helpful in training the model .</a:t>
            </a:r>
            <a:endParaRPr lang="en-IN" sz="2400"/>
          </a:p>
        </p:txBody>
      </p:sp>
      <p:sp>
        <p:nvSpPr>
          <p:cNvPr id="10" name="Rectangle 9">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08FB04C-50A2-4D32-AD19-75DF538C5BA2}"/>
              </a:ext>
            </a:extLst>
          </p:cNvPr>
          <p:cNvPicPr>
            <a:picLocks noChangeAspect="1"/>
          </p:cNvPicPr>
          <p:nvPr/>
        </p:nvPicPr>
        <p:blipFill>
          <a:blip r:embed="rId2"/>
          <a:stretch>
            <a:fillRect/>
          </a:stretch>
        </p:blipFill>
        <p:spPr>
          <a:xfrm>
            <a:off x="6781800" y="895349"/>
            <a:ext cx="4761269" cy="5229225"/>
          </a:xfrm>
          <a:prstGeom prst="rect">
            <a:avLst/>
          </a:prstGeom>
          <a:effectLst/>
        </p:spPr>
      </p:pic>
    </p:spTree>
    <p:extLst>
      <p:ext uri="{BB962C8B-B14F-4D97-AF65-F5344CB8AC3E}">
        <p14:creationId xmlns:p14="http://schemas.microsoft.com/office/powerpoint/2010/main" val="40023578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TotalTime>
  <Words>486</Words>
  <Application>Microsoft Office PowerPoint</Application>
  <PresentationFormat>Widescreen</PresentationFormat>
  <Paragraphs>72</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Abadi</vt:lpstr>
      <vt:lpstr>Arial</vt:lpstr>
      <vt:lpstr>Bahnschrift Light Condensed</vt:lpstr>
      <vt:lpstr>Calibri</vt:lpstr>
      <vt:lpstr>Calibri Light</vt:lpstr>
      <vt:lpstr>Helvetica</vt:lpstr>
      <vt:lpstr>Office Theme</vt:lpstr>
      <vt:lpstr>PowerPoint Presentation</vt:lpstr>
      <vt:lpstr>Tools and packages</vt:lpstr>
      <vt:lpstr>PowerPoint Presentation</vt:lpstr>
      <vt:lpstr>DATA PRE-PROCESSING  Feature Engineering </vt:lpstr>
      <vt:lpstr>DATA SET COLLECTION </vt:lpstr>
      <vt:lpstr>Data cleaning </vt:lpstr>
      <vt:lpstr>Dataset Formatting </vt:lpstr>
      <vt:lpstr>Model Training and Deployement</vt:lpstr>
      <vt:lpstr>Dataset labelling </vt:lpstr>
      <vt:lpstr>Training and validation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SHRAVAN SAI RAM</dc:creator>
  <cp:lastModifiedBy>SHRAVAN SAI RAM</cp:lastModifiedBy>
  <cp:revision>4</cp:revision>
  <dcterms:created xsi:type="dcterms:W3CDTF">2022-03-03T14:53:52Z</dcterms:created>
  <dcterms:modified xsi:type="dcterms:W3CDTF">2022-03-04T03:07:16Z</dcterms:modified>
</cp:coreProperties>
</file>

<file path=docProps/thumbnail.jpeg>
</file>